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233" r:id="rId1"/>
  </p:sldMasterIdLst>
  <p:notesMasterIdLst>
    <p:notesMasterId r:id="rId26"/>
  </p:notesMasterIdLst>
  <p:handoutMasterIdLst>
    <p:handoutMasterId r:id="rId27"/>
  </p:handoutMasterIdLst>
  <p:sldIdLst>
    <p:sldId id="542" r:id="rId2"/>
    <p:sldId id="546" r:id="rId3"/>
    <p:sldId id="417" r:id="rId4"/>
    <p:sldId id="420" r:id="rId5"/>
    <p:sldId id="540" r:id="rId6"/>
    <p:sldId id="459" r:id="rId7"/>
    <p:sldId id="426" r:id="rId8"/>
    <p:sldId id="429" r:id="rId9"/>
    <p:sldId id="472" r:id="rId10"/>
    <p:sldId id="617" r:id="rId11"/>
    <p:sldId id="474" r:id="rId12"/>
    <p:sldId id="475" r:id="rId13"/>
    <p:sldId id="476" r:id="rId14"/>
    <p:sldId id="590" r:id="rId15"/>
    <p:sldId id="529" r:id="rId16"/>
    <p:sldId id="462" r:id="rId17"/>
    <p:sldId id="439" r:id="rId18"/>
    <p:sldId id="440" r:id="rId19"/>
    <p:sldId id="441" r:id="rId20"/>
    <p:sldId id="442" r:id="rId21"/>
    <p:sldId id="444" r:id="rId22"/>
    <p:sldId id="446" r:id="rId23"/>
    <p:sldId id="447" r:id="rId24"/>
    <p:sldId id="618" r:id="rId25"/>
  </p:sldIdLst>
  <p:sldSz cx="9144000" cy="6858000" type="screen4x3"/>
  <p:notesSz cx="6858000" cy="9144000"/>
  <p:embeddedFontLst>
    <p:embeddedFont>
      <p:font typeface="Cooper Black" panose="0208090404030B020404" pitchFamily="18" charset="0"/>
      <p:regular r:id="rId28"/>
    </p:embeddedFont>
    <p:embeddedFont>
      <p:font typeface="Franklin Gothic Medium Cond" panose="020B0606030402020204" pitchFamily="3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Franklin Gothic Medium" panose="020B0603020102020204" pitchFamily="34" charset="0"/>
      <p:regular r:id="rId34"/>
      <p:italic r:id="rId35"/>
    </p:embeddedFont>
    <p:embeddedFont>
      <p:font typeface="Franklin Gothic Heavy" panose="020B0903020102020204" pitchFamily="34" charset="0"/>
      <p:regular r:id="rId36"/>
      <p:italic r:id="rId37"/>
    </p:embeddedFont>
    <p:embeddedFont>
      <p:font typeface="Franklin Gothic Demi Cond" panose="020B0706030402020204" pitchFamily="34" charset="0"/>
      <p:regular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Corbel" panose="020B0503020204020204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1500"/>
    <a:srgbClr val="595959"/>
    <a:srgbClr val="8D1515"/>
    <a:srgbClr val="D51500"/>
    <a:srgbClr val="864A18"/>
    <a:srgbClr val="C84300"/>
    <a:srgbClr val="CC9900"/>
    <a:srgbClr val="360036"/>
    <a:srgbClr val="660066"/>
    <a:srgbClr val="001A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98" autoAdjust="0"/>
    <p:restoredTop sz="81358" autoAdjust="0"/>
  </p:normalViewPr>
  <p:slideViewPr>
    <p:cSldViewPr>
      <p:cViewPr varScale="1">
        <p:scale>
          <a:sx n="96" d="100"/>
          <a:sy n="96" d="100"/>
        </p:scale>
        <p:origin x="-206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3101" y="4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2245FA9-755B-4413-9475-4F9300CC25A7}" type="datetimeFigureOut">
              <a:rPr lang="en-US"/>
              <a:pPr>
                <a:defRPr/>
              </a:pPr>
              <a:t>3/23/2020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6477FD7-3707-4BAF-A5D6-B7385B6EEB6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98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C2C0CA7-24FA-4874-8742-38F97BF96113}" type="datetimeFigureOut">
              <a:rPr lang="en-US"/>
              <a:pPr>
                <a:defRPr/>
              </a:pPr>
              <a:t>3/23/2020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44D05853-969F-48CF-9222-1B38A4A68FE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3180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05853-969F-48CF-9222-1B38A4A68FE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549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4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DCEBE51-8CCB-493A-B35A-069197C124DB}" type="slidenum">
              <a:rPr lang="en-US">
                <a:latin typeface="Calibri" panose="020F0502020204030204" pitchFamily="34" charset="0"/>
              </a:rPr>
              <a:pPr eaLnBrk="1" hangingPunct="1"/>
              <a:t>10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157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6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A6A296D-175E-46C7-B780-92FA42DA1947}" type="slidenum">
              <a:rPr lang="en-US">
                <a:latin typeface="Calibri" panose="020F0502020204030204" pitchFamily="34" charset="0"/>
              </a:rPr>
              <a:pPr eaLnBrk="1" hangingPunct="1"/>
              <a:t>11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688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EA2A3C6-77EB-4116-8ADA-B1ACFA43B20A}" type="slidenum">
              <a:rPr lang="en-US">
                <a:latin typeface="Calibri" panose="020F0502020204030204" pitchFamily="34" charset="0"/>
              </a:rPr>
              <a:pPr eaLnBrk="1" hangingPunct="1"/>
              <a:t>12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3599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8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F20FCA4-63C9-4FBF-AC8F-CD264CCA5301}" type="slidenum">
              <a:rPr lang="en-US">
                <a:latin typeface="Calibri" panose="020F0502020204030204" pitchFamily="34" charset="0"/>
              </a:rPr>
              <a:pPr eaLnBrk="1" hangingPunct="1"/>
              <a:t>13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984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6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43DA1E4-D13B-4EAC-9901-F6D77F684C20}" type="slidenum">
              <a:rPr lang="en-US">
                <a:latin typeface="Calibri" panose="020F0502020204030204" pitchFamily="34" charset="0"/>
              </a:rPr>
              <a:pPr eaLnBrk="1" hangingPunct="1"/>
              <a:t>14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1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3CE32C6-EE8A-40A1-893E-4CE9BD2C4CD6}" type="slidenum">
              <a:rPr lang="en-US">
                <a:latin typeface="Calibri" panose="020F0502020204030204" pitchFamily="34" charset="0"/>
              </a:rPr>
              <a:pPr eaLnBrk="1" hangingPunct="1"/>
              <a:t>15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322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1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1CF1643-F356-4106-B28D-AC85BE06932C}" type="slidenum">
              <a:rPr lang="en-US">
                <a:latin typeface="Calibri" panose="020F0502020204030204" pitchFamily="34" charset="0"/>
              </a:rPr>
              <a:pPr eaLnBrk="1" hangingPunct="1"/>
              <a:t>16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7892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3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B23F93D-A391-43C4-86AC-ECE55DC35B01}" type="slidenum">
              <a:rPr lang="en-US">
                <a:latin typeface="Calibri" panose="020F0502020204030204" pitchFamily="34" charset="0"/>
              </a:rPr>
              <a:pPr eaLnBrk="1" hangingPunct="1"/>
              <a:t>17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598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4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057A028-206D-4FCB-B324-F88E59C9F02C}" type="slidenum">
              <a:rPr lang="en-US">
                <a:latin typeface="Calibri" panose="020F0502020204030204" pitchFamily="34" charset="0"/>
              </a:rPr>
              <a:pPr eaLnBrk="1" hangingPunct="1"/>
              <a:t>18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5974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5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B944B1C-535A-4CBB-B312-CAD794F9531B}" type="slidenum">
              <a:rPr lang="en-US">
                <a:latin typeface="Calibri" panose="020F0502020204030204" pitchFamily="34" charset="0"/>
              </a:rPr>
              <a:pPr eaLnBrk="1" hangingPunct="1"/>
              <a:t>19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60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b="1" dirty="0" smtClean="0"/>
              <a:t>What separates the Ringmaster from the rest is the patented metal ring formed into the outer edge plastic. </a:t>
            </a:r>
          </a:p>
          <a:p>
            <a:pPr eaLnBrk="1" hangingPunct="1">
              <a:spcBef>
                <a:spcPct val="0"/>
              </a:spcBef>
            </a:pPr>
            <a:r>
              <a:rPr lang="en-US" b="1" dirty="0" smtClean="0"/>
              <a:t>This will simplify and shorten the time needed, in addition to reducing the cost of your check socket fabrication</a:t>
            </a:r>
            <a:r>
              <a:rPr lang="en-US" dirty="0" smtClean="0"/>
              <a:t>.  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Injected molded from the inside to the outside </a:t>
            </a:r>
            <a:endParaRPr lang="en-US" b="1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05853-969F-48CF-9222-1B38A4A68FE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0915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6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7C5C82A-F073-4733-97F0-29F9564ACF5B}" type="slidenum">
              <a:rPr lang="en-US">
                <a:latin typeface="Calibri" panose="020F0502020204030204" pitchFamily="34" charset="0"/>
              </a:rPr>
              <a:pPr eaLnBrk="1" hangingPunct="1"/>
              <a:t>20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649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 dirty="0" smtClean="0"/>
          </a:p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77291FF-95E8-4CB1-96D9-1D63BE76EF28}" type="slidenum">
              <a:rPr lang="en-US">
                <a:latin typeface="Calibri" panose="020F0502020204030204" pitchFamily="34" charset="0"/>
              </a:rPr>
              <a:pPr eaLnBrk="1" hangingPunct="1"/>
              <a:t>21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2648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29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34A9D68-638B-491F-BA11-8DF81FF0329F}" type="slidenum">
              <a:rPr lang="en-US">
                <a:latin typeface="Calibri" panose="020F0502020204030204" pitchFamily="34" charset="0"/>
              </a:rPr>
              <a:pPr eaLnBrk="1" hangingPunct="1"/>
              <a:t>22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458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40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77F9E21-1EE9-466F-9749-8BD8DA700452}" type="slidenum">
              <a:rPr lang="en-US">
                <a:latin typeface="Calibri" panose="020F0502020204030204" pitchFamily="34" charset="0"/>
              </a:rPr>
              <a:pPr eaLnBrk="1" hangingPunct="1"/>
              <a:t>23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3603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40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77F9E21-1EE9-466F-9749-8BD8DA700452}" type="slidenum">
              <a:rPr lang="en-US">
                <a:latin typeface="Calibri" panose="020F0502020204030204" pitchFamily="34" charset="0"/>
              </a:rPr>
              <a:pPr eaLnBrk="1" hangingPunct="1"/>
              <a:t>24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690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8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5CED305-C195-4980-83C3-3BD4D5C44DF0}" type="slidenum">
              <a:rPr lang="en-US">
                <a:latin typeface="Calibri" panose="020F0502020204030204" pitchFamily="34" charset="0"/>
              </a:rPr>
              <a:pPr eaLnBrk="1" hangingPunct="1"/>
              <a:t>3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385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2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DA2DA79-72C9-43C3-8DFF-4CC96E865109}" type="slidenum">
              <a:rPr lang="en-US">
                <a:latin typeface="Calibri" panose="020F0502020204030204" pitchFamily="34" charset="0"/>
              </a:rPr>
              <a:pPr eaLnBrk="1" hangingPunct="1"/>
              <a:t>4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926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5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66EBE93-184F-4DCA-9CB7-7556DEE42649}" type="slidenum">
              <a:rPr lang="en-US">
                <a:latin typeface="Calibri" panose="020F0502020204030204" pitchFamily="34" charset="0"/>
              </a:rPr>
              <a:pPr eaLnBrk="1" hangingPunct="1"/>
              <a:t>5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490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A83CF2C-E00F-466A-B452-59EE329364E2}" type="slidenum">
              <a:rPr lang="en-US">
                <a:latin typeface="Calibri" panose="020F0502020204030204" pitchFamily="34" charset="0"/>
              </a:rPr>
              <a:pPr eaLnBrk="1" hangingPunct="1"/>
              <a:t>6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5452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2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5045C22-2A07-4753-B91F-30C0ABA112F8}" type="slidenum">
              <a:rPr lang="en-US">
                <a:latin typeface="Calibri" panose="020F0502020204030204" pitchFamily="34" charset="0"/>
              </a:rPr>
              <a:pPr eaLnBrk="1" hangingPunct="1"/>
              <a:t>7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118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5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7471B85-5FF5-42F8-ADC7-6FA0C5516841}" type="slidenum">
              <a:rPr lang="en-US">
                <a:latin typeface="Calibri" panose="020F0502020204030204" pitchFamily="34" charset="0"/>
              </a:rPr>
              <a:pPr eaLnBrk="1" hangingPunct="1"/>
              <a:t>8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099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4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DCEBE51-8CCB-493A-B35A-069197C124DB}" type="slidenum">
              <a:rPr lang="en-US">
                <a:latin typeface="Calibri" panose="020F0502020204030204" pitchFamily="34" charset="0"/>
              </a:rPr>
              <a:pPr eaLnBrk="1" hangingPunct="1"/>
              <a:t>9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438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pPr>
              <a:defRPr/>
            </a:pPr>
            <a:fld id="{A07DA461-5B54-45D3-9032-9CA1B394F1A8}" type="datetimeFigureOut">
              <a:rPr lang="en-US" smtClean="0"/>
              <a:pPr>
                <a:defRPr/>
              </a:pPr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DE8E89E6-1E27-45AA-A32E-A9D726AFDE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313841897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2F9BBB-C416-47E1-941C-298FCA82F52F}" type="datetimeFigureOut">
              <a:rPr lang="en-US" smtClean="0"/>
              <a:pPr>
                <a:defRPr/>
              </a:pPr>
              <a:t>3/23/2020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7AD5A-80FC-48D4-BCDF-975F60355E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498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2F9BBB-C416-47E1-941C-298FCA82F52F}" type="datetimeFigureOut">
              <a:rPr lang="en-US" smtClean="0"/>
              <a:pPr>
                <a:defRPr/>
              </a:pPr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7AD5A-80FC-48D4-BCDF-975F60355E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853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2F9BBB-C416-47E1-941C-298FCA82F52F}" type="datetimeFigureOut">
              <a:rPr lang="en-US" smtClean="0"/>
              <a:pPr>
                <a:defRPr/>
              </a:pPr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7AD5A-80FC-48D4-BCDF-975F60355E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977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2F9BBB-C416-47E1-941C-298FCA82F52F}" type="datetimeFigureOut">
              <a:rPr lang="en-US" smtClean="0"/>
              <a:pPr>
                <a:defRPr/>
              </a:pPr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7AD5A-80FC-48D4-BCDF-975F60355E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794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2F9BBB-C416-47E1-941C-298FCA82F52F}" type="datetimeFigureOut">
              <a:rPr lang="en-US" smtClean="0"/>
              <a:pPr>
                <a:defRPr/>
              </a:pPr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7AD5A-80FC-48D4-BCDF-975F60355E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530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2F9BBB-C416-47E1-941C-298FCA82F52F}" type="datetimeFigureOut">
              <a:rPr lang="en-US" smtClean="0"/>
              <a:pPr>
                <a:defRPr/>
              </a:pPr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7AD5A-80FC-48D4-BCDF-975F60355E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759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14F12E-8894-4732-AB15-BC26CC9F67D1}" type="datetimeFigureOut">
              <a:rPr lang="en-US" smtClean="0"/>
              <a:pPr>
                <a:defRPr/>
              </a:pPr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FD543-41BD-4C91-A978-B7B22DB71C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138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E592AB-54C7-4B48-9C13-A4A22968769C}" type="datetimeFigureOut">
              <a:rPr lang="en-US" smtClean="0"/>
              <a:pPr>
                <a:defRPr/>
              </a:pPr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C3A3-0D14-4902-A479-39BF583A6E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51618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7B86F46-97F2-40B5-9EC2-F19D53F0843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535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pPr>
              <a:defRPr/>
            </a:pPr>
            <a:fld id="{A2FEA472-4F37-4959-8295-899CD7CF0BAC}" type="datetimeFigureOut">
              <a:rPr lang="en-US" smtClean="0"/>
              <a:pPr>
                <a:defRPr/>
              </a:pPr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A1948B98-EBE5-4EB1-8C89-A754E3CBAA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337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F67141-336A-43C0-8181-A508B3BE2C4E}" type="datetimeFigureOut">
              <a:rPr lang="en-US" smtClean="0"/>
              <a:pPr>
                <a:defRPr/>
              </a:pPr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E8C5816C-8E2E-41EA-830A-E87E44708B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615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BEDE78-65C6-4617-80E8-B1EEB14363D6}" type="datetimeFigureOut">
              <a:rPr lang="en-US" smtClean="0"/>
              <a:pPr>
                <a:defRPr/>
              </a:pPr>
              <a:t>3/23/2020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23A8A-456F-43E1-B930-B8FE343F8F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025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7B05E8-2CBD-46BA-AF19-3D573D5C5FB7}" type="datetimeFigureOut">
              <a:rPr lang="en-US" smtClean="0"/>
              <a:pPr>
                <a:defRPr/>
              </a:pPr>
              <a:t>3/23/2020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0353E-CF0F-44A1-AF7D-4B798BEA5B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157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7E9ED8-799B-4A88-B900-187F537D0246}" type="datetimeFigureOut">
              <a:rPr lang="en-US" smtClean="0"/>
              <a:pPr>
                <a:defRPr/>
              </a:pPr>
              <a:t>3/23/2020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7F9B8-2058-4177-B514-7660630AF4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580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CCFF0C-BCBB-4E4A-A972-56635F6D4CD6}" type="datetimeFigureOut">
              <a:rPr lang="en-US" smtClean="0"/>
              <a:pPr>
                <a:defRPr/>
              </a:pPr>
              <a:t>3/23/2020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5F1F6-18C3-4A70-8073-F18D6ED94C5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69844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418CD2-9039-4EDC-815F-5FEBDFBEB23C}" type="datetimeFigureOut">
              <a:rPr lang="en-US" smtClean="0"/>
              <a:pPr>
                <a:defRPr/>
              </a:pPr>
              <a:t>3/23/2020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C409F-57C8-46DB-9694-6FB5B574A0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54223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6DCB10-EC2C-4DBF-A424-428EFEFF2224}" type="datetimeFigureOut">
              <a:rPr lang="en-US" smtClean="0"/>
              <a:pPr>
                <a:defRPr/>
              </a:pPr>
              <a:t>3/23/2020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8A31A-DB65-447F-A721-B5665A21F8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130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A32F9BBB-C416-47E1-941C-298FCA82F52F}" type="datetimeFigureOut">
              <a:rPr lang="en-US" smtClean="0"/>
              <a:pPr>
                <a:defRPr/>
              </a:pPr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7E7AD5A-80FC-48D4-BCDF-975F60355E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05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4" r:id="rId1"/>
    <p:sldLayoutId id="2147484235" r:id="rId2"/>
    <p:sldLayoutId id="2147484236" r:id="rId3"/>
    <p:sldLayoutId id="2147484237" r:id="rId4"/>
    <p:sldLayoutId id="2147484238" r:id="rId5"/>
    <p:sldLayoutId id="2147484239" r:id="rId6"/>
    <p:sldLayoutId id="2147484240" r:id="rId7"/>
    <p:sldLayoutId id="2147484241" r:id="rId8"/>
    <p:sldLayoutId id="2147484242" r:id="rId9"/>
    <p:sldLayoutId id="2147484243" r:id="rId10"/>
    <p:sldLayoutId id="2147484244" r:id="rId11"/>
    <p:sldLayoutId id="2147484245" r:id="rId12"/>
    <p:sldLayoutId id="2147484246" r:id="rId13"/>
    <p:sldLayoutId id="2147484247" r:id="rId14"/>
    <p:sldLayoutId id="2147484248" r:id="rId15"/>
    <p:sldLayoutId id="2147484249" r:id="rId16"/>
    <p:sldLayoutId id="2147484250" r:id="rId17"/>
    <p:sldLayoutId id="2147484251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bulldogtools.com/prosthetic/ringmaster-support-ring_p_5242.html?osCsid=bc637f5c486954abe2c6588f867882ac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bulldogtools.com/prosthetic/ringmaster-stand_p_5559.html?osCsid=8de0f5a15fa30b51a7b7f39d3896beb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hyperlink" Target="http://www.bulldogtools.com/prosthetic/fein-multimaster_p_5304.html?osCsid=8de0f5a15fa30b51a7b7f39d3896beb4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bulldogtools.com/prosthetic/fein-multimaster-start_p_5303.html?osCsid=8de0f5a15fa30b51a7b7f39d3896beb4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bulldogtools.com/prosthetic/standard-thermoforming-dummy-with-side-bolt_p_5110.html?osCsid=8de0f5a15fa30b51a7b7f39d3896beb4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://www.bulldogtools.com/prosthetic/standard-thermoforming-dummy_p_5109.html?osCsid=bc637f5c486954abe2c6588f867882ac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://www.bulldogtools.com/prosthetic/standard-thermoforming-dummy_p_5109.html?osCsid=bc637f5c486954abe2c6588f867882ac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hyperlink" Target="http://www.bulldogtools.com/prosthetic/removable-center-spike_p_5700.html?osCsid=bc637f5c486954abe2c6588f867882ac" TargetMode="Externa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667000"/>
            <a:ext cx="8229600" cy="1828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THERMOFORMING PROCESS</a:t>
            </a:r>
            <a:endParaRPr lang="en-US" sz="4800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5650" y="4419600"/>
            <a:ext cx="2857500" cy="203835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38200" y="1143000"/>
            <a:ext cx="8001000" cy="2131467"/>
            <a:chOff x="853440" y="704850"/>
            <a:chExt cx="8001000" cy="213146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0300" y="704850"/>
              <a:ext cx="4648200" cy="139446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440" y="1676400"/>
              <a:ext cx="8001000" cy="1159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029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5105" y="1325816"/>
            <a:ext cx="3859095" cy="515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219200" y="304800"/>
            <a:ext cx="7772400" cy="784830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Place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second aluminum support ring (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  <a:hlinkClick r:id="rId4"/>
              </a:rPr>
              <a:t>RM-AS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) on top centered with plastic.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 algn="ctr">
              <a:spcBef>
                <a:spcPts val="0"/>
              </a:spcBef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-533400" y="4267200"/>
            <a:ext cx="304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</a:rPr>
              <a:t>STEP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5773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752600"/>
            <a:ext cx="5064649" cy="41917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219200" y="533400"/>
            <a:ext cx="7772400" cy="457048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In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a pinch you can use a square frame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-533400" y="4267200"/>
            <a:ext cx="304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</a:rPr>
              <a:t>STEP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048000" y="1291233"/>
            <a:ext cx="3886200" cy="5185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3124200"/>
            <a:ext cx="1627328" cy="16273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19200" y="419523"/>
            <a:ext cx="7772400" cy="684803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NEVER LAY THE RING DIRECTLY ON THE ADJUSTABLE ARMS. </a:t>
            </a:r>
          </a:p>
          <a:p>
            <a:pPr algn="ctr"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IT MUST BE SUPPORTED ON AT LEAST 4 SIDES.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-533400" y="4267200"/>
            <a:ext cx="304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</a:rPr>
              <a:t>STEP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5600" y="1371600"/>
            <a:ext cx="3898725" cy="5181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219200" y="438759"/>
            <a:ext cx="7772400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Or, of course, you can put the plastic on the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  <a:hlinkClick r:id="rId4"/>
              </a:rPr>
              <a:t>Ringmaster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  <a:hlinkClick r:id="rId4"/>
              </a:rPr>
              <a:t>®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  <a:hlinkClick r:id="rId4"/>
              </a:rPr>
              <a:t>stand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when using an oven without arms. 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-533400" y="4267200"/>
            <a:ext cx="304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</a:rPr>
              <a:t>STEP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7960" y="1454050"/>
            <a:ext cx="5105400" cy="4019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1524000"/>
            <a:ext cx="2190160" cy="1885255"/>
          </a:xfrm>
          <a:prstGeom prst="rect">
            <a:avLst/>
          </a:prstGeom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-533400" y="4267200"/>
            <a:ext cx="304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latin typeface="Cambria" panose="02040503050406030204" pitchFamily="18" charset="0"/>
              </a:rPr>
              <a:t>STEP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latin typeface="Cambria" panose="02040503050406030204" pitchFamily="18" charset="0"/>
              </a:rPr>
              <a:t>5</a:t>
            </a:r>
            <a:endParaRPr lang="en-US" sz="4400" b="1" dirty="0">
              <a:latin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7800" y="228600"/>
            <a:ext cx="7010400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15 Minutes.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Heat the plastic inside the oven for approximately 15 minutes at 365° Fahrenheit.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57400" y="4267200"/>
            <a:ext cx="3962400" cy="2410415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anose="020B0903020102020204" pitchFamily="34" charset="0"/>
              </a:rPr>
              <a:t>TIP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anose="020B0903020102020204" pitchFamily="34" charset="0"/>
              </a:rPr>
              <a:t>!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No two ovens are alike. Depending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on how your oven heats there may be heating inconsistencies – thick and thin spots – then you’ll need to flip the plastic over half way through or rotate it every five minutes. 3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rotations -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Quickly!!! Leaving the door open too long could cause the plastic to cool and lengthen the heating time and possibly make the pull more difficult.</a:t>
            </a:r>
          </a:p>
        </p:txBody>
      </p:sp>
    </p:spTree>
    <p:extLst>
      <p:ext uri="{BB962C8B-B14F-4D97-AF65-F5344CB8AC3E}">
        <p14:creationId xmlns:p14="http://schemas.microsoft.com/office/powerpoint/2010/main" val="1231279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561" y="1290319"/>
            <a:ext cx="4114801" cy="5257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219200" y="419523"/>
            <a:ext cx="7772400" cy="684803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The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plastic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is ready to pull once it has drooped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1/2 – 1/3 of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the model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. 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 algn="ctr"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Now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it’s time to open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oven and remove. Grabs the rings!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-533400" y="4267200"/>
            <a:ext cx="304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latin typeface="Cambria" panose="02040503050406030204" pitchFamily="18" charset="0"/>
              </a:rPr>
              <a:t>STEP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latin typeface="Cambria" panose="02040503050406030204" pitchFamily="18" charset="0"/>
              </a:rPr>
              <a:t>6</a:t>
            </a:r>
            <a:endParaRPr lang="en-US" sz="4400" b="1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Content Placeholder 2"/>
          <p:cNvPicPr>
            <a:picLocks noGrp="1" noChangeAspect="1"/>
          </p:cNvPicPr>
          <p:nvPr>
            <p:ph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780467" y="457200"/>
            <a:ext cx="5359521" cy="64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295400" y="381000"/>
            <a:ext cx="7391400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ALIGN FOR PULL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-533400" y="4267200"/>
            <a:ext cx="304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latin typeface="Cambria" panose="02040503050406030204" pitchFamily="18" charset="0"/>
              </a:rPr>
              <a:t>STEP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latin typeface="Cambria" panose="02040503050406030204" pitchFamily="18" charset="0"/>
              </a:rPr>
              <a:t>7</a:t>
            </a:r>
            <a:endParaRPr lang="en-US" sz="4400" b="1" dirty="0"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6236" y="1643359"/>
            <a:ext cx="2513763" cy="2446824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anose="020B0903020102020204" pitchFamily="34" charset="0"/>
              </a:rPr>
              <a:t>TIP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anose="020B0903020102020204" pitchFamily="34" charset="0"/>
              </a:rPr>
              <a:t>! 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Use the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spru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, which should be pointing towards the bottom of the oven, as a guide when pulling the socket.  Make sure you line it up with the center. 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anose="020B0903020102020204" pitchFamily="34" charset="0"/>
              </a:rPr>
              <a:t> </a:t>
            </a: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00"/>
          <a:stretch/>
        </p:blipFill>
        <p:spPr>
          <a:xfrm flipH="1">
            <a:off x="4572000" y="533400"/>
            <a:ext cx="5293807" cy="6411383"/>
          </a:xfrm>
        </p:spPr>
      </p:pic>
      <p:sp>
        <p:nvSpPr>
          <p:cNvPr id="6" name="TextBox 5"/>
          <p:cNvSpPr txBox="1"/>
          <p:nvPr/>
        </p:nvSpPr>
        <p:spPr>
          <a:xfrm>
            <a:off x="1447800" y="457200"/>
            <a:ext cx="2895600" cy="1938992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Take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to model, flip like normal blister forming, pull down with a slight twisting motion and apply vacuum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-533400" y="4267200"/>
            <a:ext cx="304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latin typeface="Cambria" panose="02040503050406030204" pitchFamily="18" charset="0"/>
              </a:rPr>
              <a:t>STEP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latin typeface="Cambria" panose="02040503050406030204" pitchFamily="18" charset="0"/>
              </a:rPr>
              <a:t>8</a:t>
            </a:r>
            <a:endParaRPr lang="en-US" sz="4400" b="1" dirty="0"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800" y="2605207"/>
            <a:ext cx="2895600" cy="1661993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17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Don’t take too long. Be quick this plastic cools very quickly and letting it cool to much will make your pull more difficult</a:t>
            </a:r>
            <a:r>
              <a:rPr lang="en-US" sz="17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191000" y="762000"/>
            <a:ext cx="5486400" cy="6012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533400"/>
            <a:ext cx="3581400" cy="1477328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Some hand molding may be required and that is no problem for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The Ringmaster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®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!!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551132"/>
            <a:ext cx="4823209" cy="64352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-533400" y="4267200"/>
            <a:ext cx="304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latin typeface="Cambria" panose="02040503050406030204" pitchFamily="18" charset="0"/>
              </a:rPr>
              <a:t>STEP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latin typeface="Cambria" panose="02040503050406030204" pitchFamily="18" charset="0"/>
              </a:rPr>
              <a:t>9</a:t>
            </a:r>
            <a:endParaRPr lang="en-US" sz="4400" b="1" dirty="0">
              <a:latin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457200"/>
            <a:ext cx="5181600" cy="1703543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Take a flat head screw driver and place between aluminum support and plastic and create a void. This will allow you to easily separate the plastic from the aluminum ring support when the plastic has cooled.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400" y="2676414"/>
            <a:ext cx="5181600" cy="4181587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2620" y="2806446"/>
            <a:ext cx="3441380" cy="40515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0800000">
            <a:off x="1325880" y="184594"/>
            <a:ext cx="7412830" cy="26269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bliqueTop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7095" y="584118"/>
            <a:ext cx="70104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These instructions are for the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Crystal Clear Ringmaster only.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For separate instructions for the colored plastic,         please view appropriate presentation.  </a:t>
            </a:r>
            <a:endParaRPr lang="en-US" sz="2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24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343400" y="444688"/>
            <a:ext cx="4800600" cy="64250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6400" y="381000"/>
            <a:ext cx="6781800" cy="50783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Trim lines and cut out socket.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3886200"/>
            <a:ext cx="1143000" cy="1143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352800"/>
            <a:ext cx="3657600" cy="3657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2693194"/>
            <a:ext cx="5872276" cy="23860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7800" y="609853"/>
            <a:ext cx="7239000" cy="1523494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Need a low cost alternative to your expensive cast saw for cutting plastic off of molds?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FEIN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MultiMaster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. We carry the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  <a:hlinkClick r:id="rId6"/>
              </a:rPr>
              <a:t>START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  <a:hlinkClick r:id="rId6"/>
              </a:rPr>
              <a:t>350Q Kit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and the </a:t>
            </a:r>
            <a:r>
              <a:rPr lang="en-US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  <a:hlinkClick r:id="rId7"/>
              </a:rPr>
              <a:t>TOP 350Q Kit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. 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Available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in pneumatic, or electric. The electric version has the quick change blade option which is shown which saves a lot of time in blade replacement.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4038601" y="307470"/>
            <a:ext cx="5105400" cy="65438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00" y="4953000"/>
            <a:ext cx="1777721" cy="17777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0048"/>
            <a:ext cx="4876800" cy="3352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400" y="148631"/>
            <a:ext cx="1715984" cy="15729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9745" y="3556019"/>
            <a:ext cx="3429001" cy="1985159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Grind it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right!!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Grind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across, NOT DOWN. You don’t want to damage the socket so grind across to avoid a disaster.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7290" y="1474920"/>
            <a:ext cx="6400800" cy="53621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296646"/>
            <a:ext cx="7086600" cy="1338828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We used the thermoforming dummy with the side bolt (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  <a:hlinkClick r:id="rId4"/>
              </a:rPr>
              <a:t>TF-65SB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)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here.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You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simply grind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across to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the bolt to create your push button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hole. Use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an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Allen wrench to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remove the side bolt and the dummy can then be knocked out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95400" y="1066800"/>
            <a:ext cx="7086600" cy="1877437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The thermoforming dummy makes it easy to drill out the holes.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The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thermoforming set screws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that were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positioned slightly raised gives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distinct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points for the four hole pattern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. No guessing!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Drill out those holes using the long ¼ inch drill bit.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2944237"/>
            <a:ext cx="7696200" cy="354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1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0" y="1905000"/>
            <a:ext cx="5715000" cy="4499460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609600" y="2603681"/>
            <a:ext cx="77724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sz="2800" b="1" dirty="0" smtClean="0">
                <a:latin typeface="Cambria" panose="02040503050406030204" pitchFamily="18" charset="0"/>
              </a:rPr>
              <a:t>365</a:t>
            </a:r>
            <a:r>
              <a:rPr lang="en-US" sz="2800" b="1" dirty="0" smtClean="0">
                <a:latin typeface="Cambria" panose="02040503050406030204" pitchFamily="18" charset="0"/>
                <a:sym typeface="Symbol" panose="05050102010706020507" pitchFamily="18" charset="2"/>
              </a:rPr>
              <a:t> Fahrenheit</a:t>
            </a:r>
          </a:p>
          <a:p>
            <a:pPr fontAlgn="auto"/>
            <a:r>
              <a:rPr lang="en-US" sz="2800" b="1" dirty="0">
                <a:latin typeface="Cambria" panose="02040503050406030204" pitchFamily="18" charset="0"/>
              </a:rPr>
              <a:t>185</a:t>
            </a:r>
            <a:r>
              <a:rPr lang="en-US" sz="2800" b="1" dirty="0">
                <a:latin typeface="Cambria" panose="02040503050406030204" pitchFamily="18" charset="0"/>
                <a:sym typeface="Symbol" panose="05050102010706020507" pitchFamily="18" charset="2"/>
              </a:rPr>
              <a:t> </a:t>
            </a:r>
            <a:r>
              <a:rPr lang="en-US" sz="2800" b="1" dirty="0" smtClean="0">
                <a:latin typeface="Cambria" panose="02040503050406030204" pitchFamily="18" charset="0"/>
                <a:sym typeface="Symbol" panose="05050102010706020507" pitchFamily="18" charset="2"/>
              </a:rPr>
              <a:t>Celsius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-533400" y="4267200"/>
            <a:ext cx="304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latin typeface="Cambria" panose="02040503050406030204" pitchFamily="18" charset="0"/>
              </a:rPr>
              <a:t>STEP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latin typeface="Cambria" panose="02040503050406030204" pitchFamily="18" charset="0"/>
              </a:rPr>
              <a:t>1</a:t>
            </a:r>
            <a:endParaRPr lang="en-US" sz="4400" b="1" dirty="0">
              <a:latin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349704"/>
            <a:ext cx="7315200" cy="1397306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Pre-heat the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oven to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365° F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 or 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185 C°</a:t>
            </a:r>
          </a:p>
          <a:p>
            <a:pPr lvl="0" eaLnBrk="0" hangingPunct="0">
              <a:spcBef>
                <a:spcPct val="30000"/>
              </a:spcBef>
              <a:defRPr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Remember, no two ovens are alike.  If you are having any issues with your oven, the easiest way to figure out if your oven is working correctly is by using a non-contact thermometer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. Using the non contact thermometer you can test for cool spots in the plastic and if your oven is not heating uniformly.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8957" y="4438138"/>
            <a:ext cx="1284885" cy="2248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482" y="1414482"/>
            <a:ext cx="2362011" cy="3151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876800" y="5484272"/>
            <a:ext cx="4163389" cy="125210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lvl="1" indent="0" fontAlgn="auto">
              <a:spcBef>
                <a:spcPts val="0"/>
              </a:spcBef>
              <a:buNone/>
            </a:pPr>
            <a:r>
              <a:rPr lang="en-US" sz="1600" dirty="0" smtClean="0">
                <a:latin typeface="Franklin Gothic Heavy" panose="020B0903020102020204" pitchFamily="34" charset="0"/>
              </a:rPr>
              <a:t>TIP! </a:t>
            </a:r>
            <a:r>
              <a:rPr lang="en-US" sz="1600" dirty="0" smtClean="0">
                <a:latin typeface="Franklin Gothic Demi Cond" panose="020B0706030402020204" pitchFamily="34" charset="0"/>
              </a:rPr>
              <a:t>We recommend using a second set of spikes on the underside </a:t>
            </a:r>
            <a:r>
              <a:rPr lang="en-US" sz="1600" dirty="0">
                <a:latin typeface="Franklin Gothic Demi Cond" panose="020B0706030402020204" pitchFamily="34" charset="0"/>
              </a:rPr>
              <a:t>of </a:t>
            </a:r>
            <a:r>
              <a:rPr lang="en-US" sz="1600" dirty="0" smtClean="0">
                <a:latin typeface="Franklin Gothic Demi Cond" panose="020B0706030402020204" pitchFamily="34" charset="0"/>
              </a:rPr>
              <a:t>the dummy </a:t>
            </a:r>
            <a:r>
              <a:rPr lang="en-US" sz="1600" dirty="0">
                <a:latin typeface="Franklin Gothic Demi Cond" panose="020B0706030402020204" pitchFamily="34" charset="0"/>
              </a:rPr>
              <a:t>instead of a post, </a:t>
            </a:r>
            <a:r>
              <a:rPr lang="en-US" sz="1600" dirty="0" smtClean="0">
                <a:latin typeface="Franklin Gothic Demi Cond" panose="020B0706030402020204" pitchFamily="34" charset="0"/>
              </a:rPr>
              <a:t>so the </a:t>
            </a:r>
            <a:r>
              <a:rPr lang="en-US" sz="1600" dirty="0">
                <a:latin typeface="Franklin Gothic Demi Cond" panose="020B0706030402020204" pitchFamily="34" charset="0"/>
              </a:rPr>
              <a:t>dummy won’t slip when you’re twisting the plastic as </a:t>
            </a:r>
            <a:r>
              <a:rPr lang="en-US" sz="1600" dirty="0" smtClean="0">
                <a:latin typeface="Franklin Gothic Demi Cond" panose="020B0706030402020204" pitchFamily="34" charset="0"/>
              </a:rPr>
              <a:t>you form. </a:t>
            </a:r>
            <a:endParaRPr lang="en-US" sz="1600" dirty="0">
              <a:latin typeface="Franklin Gothic Demi Cond" panose="020B07060304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76400" y="327392"/>
            <a:ext cx="7086600" cy="815608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Prepare positive model by setting up fixture on distal end (such as</a:t>
            </a:r>
            <a:r>
              <a:rPr lang="en-US" sz="1400" dirty="0">
                <a:solidFill>
                  <a:srgbClr val="D515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1400" dirty="0">
                <a:solidFill>
                  <a:srgbClr val="D51500"/>
                </a:solidFill>
                <a:latin typeface="Franklin Gothic Demi Cond" panose="020B0706030402020204" pitchFamily="34" charset="0"/>
                <a:hlinkClick r:id="rId4"/>
              </a:rPr>
              <a:t>TF-65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)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Be sure not to leave the spikes too high, and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use plaster to blend the edges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.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Perform regular prep on positive model. 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Options for securing your dummy include spikes, posts, putty, or plaster. Hammer it on!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676997" y="1404322"/>
            <a:ext cx="4332712" cy="3973801"/>
            <a:chOff x="4430288" y="2083358"/>
            <a:chExt cx="4332712" cy="3973801"/>
          </a:xfrm>
        </p:grpSpPr>
        <p:pic>
          <p:nvPicPr>
            <p:cNvPr id="5" name="Content Placeholder 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0288" y="2489043"/>
              <a:ext cx="4332712" cy="35681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Right Arrow 5"/>
            <p:cNvSpPr/>
            <p:nvPr/>
          </p:nvSpPr>
          <p:spPr>
            <a:xfrm>
              <a:off x="4455688" y="3114924"/>
              <a:ext cx="1201237" cy="1231168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 smtClean="0">
                  <a:solidFill>
                    <a:schemeClr val="bg1"/>
                  </a:solidFill>
                  <a:latin typeface="Cooper Black" panose="0208090404030B020404" pitchFamily="18" charset="0"/>
                </a:rPr>
                <a:t>OK</a:t>
              </a:r>
              <a:endParaRPr lang="en-US" sz="3200" b="1" dirty="0">
                <a:solidFill>
                  <a:schemeClr val="bg1"/>
                </a:solidFill>
                <a:latin typeface="Cooper Black" panose="0208090404030B020404" pitchFamily="18" charset="0"/>
              </a:endParaRPr>
            </a:p>
          </p:txBody>
        </p:sp>
        <p:sp>
          <p:nvSpPr>
            <p:cNvPr id="7" name="Down Arrow 6"/>
            <p:cNvSpPr/>
            <p:nvPr/>
          </p:nvSpPr>
          <p:spPr>
            <a:xfrm>
              <a:off x="7164658" y="2083358"/>
              <a:ext cx="1424011" cy="929645"/>
            </a:xfrm>
            <a:prstGeom prst="downArrow">
              <a:avLst>
                <a:gd name="adj1" fmla="val 50000"/>
                <a:gd name="adj2" fmla="val 51263"/>
              </a:avLst>
            </a:prstGeom>
            <a:solidFill>
              <a:srgbClr val="D415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0" b="1" dirty="0">
                  <a:solidFill>
                    <a:schemeClr val="bg1"/>
                  </a:solidFill>
                </a:rPr>
                <a:t>Too</a:t>
              </a:r>
            </a:p>
            <a:p>
              <a:pPr algn="ctr">
                <a:defRPr/>
              </a:pPr>
              <a:r>
                <a:rPr lang="en-US" sz="2000" b="1" dirty="0">
                  <a:solidFill>
                    <a:schemeClr val="bg1"/>
                  </a:solidFill>
                </a:rPr>
                <a:t>High</a:t>
              </a:r>
            </a:p>
          </p:txBody>
        </p:sp>
      </p:grp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4110545"/>
            <a:ext cx="3663273" cy="274745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3"/>
          <p:cNvSpPr txBox="1">
            <a:spLocks/>
          </p:cNvSpPr>
          <p:nvPr/>
        </p:nvSpPr>
        <p:spPr>
          <a:xfrm>
            <a:off x="-533400" y="4267200"/>
            <a:ext cx="304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latin typeface="Cambria" panose="02040503050406030204" pitchFamily="18" charset="0"/>
              </a:rPr>
              <a:t>STEP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latin typeface="Cambria" panose="02040503050406030204" pitchFamily="18" charset="0"/>
              </a:rPr>
              <a:t>2</a:t>
            </a:r>
            <a:endParaRPr lang="en-US" sz="4400" b="1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84742">
            <a:off x="1644023" y="1493695"/>
            <a:ext cx="1557690" cy="8264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427948" y="2057400"/>
            <a:ext cx="843845" cy="29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990600" y="6528828"/>
            <a:ext cx="6696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  <a:hlinkClick r:id="rId5"/>
              </a:rPr>
              <a:t>Click here to view website listing for </a:t>
            </a:r>
            <a:r>
              <a:rPr lang="en-US" sz="1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  <a:hlinkClick r:id="rId5"/>
              </a:rPr>
              <a:t>TF</a:t>
            </a:r>
            <a:r>
              <a:rPr lang="en-US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  <a:hlinkClick r:id="rId5"/>
              </a:rPr>
              <a:t>-RCS</a:t>
            </a:r>
            <a:endParaRPr lang="en-US" sz="1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  <a:p>
            <a:pPr algn="ctr"/>
            <a:r>
              <a:rPr lang="en-US" sz="2000" dirty="0" smtClean="0">
                <a:latin typeface="Cambria" panose="02040503050406030204" pitchFamily="18" charset="0"/>
              </a:rPr>
              <a:t> </a:t>
            </a:r>
          </a:p>
          <a:p>
            <a:endParaRPr lang="en-US" dirty="0"/>
          </a:p>
        </p:txBody>
      </p:sp>
      <p:pic>
        <p:nvPicPr>
          <p:cNvPr id="5" name="Content Placeholder 2"/>
          <p:cNvPicPr>
            <a:picLocks noGrp="1" noChangeAspect="1"/>
          </p:cNvPicPr>
          <p:nvPr>
            <p:ph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2209800"/>
            <a:ext cx="2645154" cy="2240468"/>
          </a:xfrm>
        </p:spPr>
      </p:pic>
      <p:sp>
        <p:nvSpPr>
          <p:cNvPr id="6" name="TextBox 5"/>
          <p:cNvSpPr txBox="1"/>
          <p:nvPr/>
        </p:nvSpPr>
        <p:spPr>
          <a:xfrm>
            <a:off x="1676400" y="327391"/>
            <a:ext cx="7086600" cy="815608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A brand new item that can also be used is the removable center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spike </a:t>
            </a:r>
            <a:r>
              <a:rPr lang="en-US" sz="1400" dirty="0" err="1" smtClean="0">
                <a:solidFill>
                  <a:srgbClr val="C00000"/>
                </a:solidFill>
                <a:latin typeface="Franklin Gothic Demi Cond" panose="020B0706030402020204" pitchFamily="34" charset="0"/>
                <a:hlinkClick r:id="rId5"/>
              </a:rPr>
              <a:t>TF</a:t>
            </a:r>
            <a:r>
              <a:rPr lang="en-US" sz="1400" dirty="0" smtClean="0">
                <a:solidFill>
                  <a:srgbClr val="C00000"/>
                </a:solidFill>
                <a:latin typeface="Franklin Gothic Demi Cond" panose="020B0706030402020204" pitchFamily="34" charset="0"/>
                <a:hlinkClick r:id="rId5"/>
              </a:rPr>
              <a:t>-RCS</a:t>
            </a:r>
            <a:r>
              <a:rPr lang="en-US" sz="1400" dirty="0" smtClean="0">
                <a:solidFill>
                  <a:srgbClr val="C00000"/>
                </a:solidFill>
                <a:latin typeface="Franklin Gothic Demi Cond" panose="020B0706030402020204" pitchFamily="34" charset="0"/>
              </a:rPr>
              <a:t>.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You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can take the center spike and drill in into the center of model and then screw the dummy right onto the top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Pictured here with </a:t>
            </a:r>
            <a:r>
              <a:rPr lang="en-US" sz="1400" dirty="0">
                <a:solidFill>
                  <a:srgbClr val="D51500"/>
                </a:solidFill>
                <a:latin typeface="Franklin Gothic Demi Cond" panose="020B0706030402020204" pitchFamily="34" charset="0"/>
                <a:hlinkClick r:id="rId7"/>
              </a:rPr>
              <a:t>TF-65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1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00600" y="64007"/>
            <a:ext cx="4419600" cy="679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-533400" y="4267200"/>
            <a:ext cx="304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latin typeface="Cambria" panose="02040503050406030204" pitchFamily="18" charset="0"/>
              </a:rPr>
              <a:t>STEP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latin typeface="Cambria" panose="02040503050406030204" pitchFamily="18" charset="0"/>
              </a:rPr>
              <a:t>3</a:t>
            </a:r>
            <a:endParaRPr lang="en-US" sz="4400" b="1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4415472"/>
            <a:ext cx="3733800" cy="24425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219200" y="578512"/>
            <a:ext cx="3733800" cy="3001847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Grab your putty! You want to make sure the putty provides a smooth transition between the dummy and the model or you’ll have a tough time getting the dummy out of the socket after you pull it.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You also want to make sure no putty is left on the body of the metal dummy, this could cause the lock to fit loosely.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36" b="-195"/>
          <a:stretch/>
        </p:blipFill>
        <p:spPr>
          <a:xfrm>
            <a:off x="2590800" y="1041254"/>
            <a:ext cx="6705600" cy="581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19400" y="3581400"/>
            <a:ext cx="2122034" cy="14482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914400"/>
            <a:ext cx="2522155" cy="2123658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Let’s talk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vacuum.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Some people like to use a block underneath the mold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.  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If so, make sure it has a hole in it to allow for suction.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648200" y="1577034"/>
            <a:ext cx="4495800" cy="5244871"/>
          </a:xfrm>
          <a:prstGeom prst="rect">
            <a:avLst/>
          </a:prstGeom>
        </p:spPr>
      </p:pic>
      <p:pic>
        <p:nvPicPr>
          <p:cNvPr id="96258" name="Content Placeholder 3" descr="vac plate.JPG"/>
          <p:cNvPicPr>
            <a:picLocks noGrp="1" noChangeAspect="1"/>
          </p:cNvPicPr>
          <p:nvPr>
            <p:ph idx="429496729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6379" y="2312079"/>
            <a:ext cx="3200400" cy="31525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752600" y="214955"/>
            <a:ext cx="7239000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BULLDOG  has grooved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vacuum forming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plates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with channels cut into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it them.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Available in 10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” (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fits 12”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ringmaster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) 12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” (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fits 16”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ringmaster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) 14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” (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fits 20” ringmaster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)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And our new size 17”, this plate does not have grooves.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1371600"/>
            <a:ext cx="3848100" cy="513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219200" y="335578"/>
            <a:ext cx="7772400" cy="723275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Place Ringmaster®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sheet on the aluminum support ring with the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spru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 facing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downward. </a:t>
            </a:r>
          </a:p>
          <a:p>
            <a:pPr algn="ctr">
              <a:spcBef>
                <a:spcPts val="60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anose="020B0903020102020204" pitchFamily="34" charset="0"/>
              </a:rPr>
              <a:t>TIP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: You can use one red ring on the bottom, but a 2nd one on top is even better.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-533400" y="4267200"/>
            <a:ext cx="304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latin typeface="Cambria" panose="02040503050406030204" pitchFamily="18" charset="0"/>
              </a:rPr>
              <a:t>STEP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latin typeface="Cambria" panose="02040503050406030204" pitchFamily="18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allax" id="{3388167B-A2EB-4685-9635-1831D9AEF8C4}" vid="{93B4CCAC-FD5A-4D59-B1AC-EAF45910B5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3453</TotalTime>
  <Words>1042</Words>
  <Application>Microsoft Office PowerPoint</Application>
  <PresentationFormat>On-screen Show (4:3)</PresentationFormat>
  <Paragraphs>107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Symbol</vt:lpstr>
      <vt:lpstr>Cooper Black</vt:lpstr>
      <vt:lpstr>Franklin Gothic Medium Cond</vt:lpstr>
      <vt:lpstr>Calibri</vt:lpstr>
      <vt:lpstr>Franklin Gothic Medium</vt:lpstr>
      <vt:lpstr>Franklin Gothic Heavy</vt:lpstr>
      <vt:lpstr>Franklin Gothic Demi Cond</vt:lpstr>
      <vt:lpstr>Cambria</vt:lpstr>
      <vt:lpstr>Corbel</vt:lpstr>
      <vt:lpstr>Parallax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Meet the Ringmaster™: Save Time and Improve Efficiency with Innovative Products</dc:title>
  <dc:creator>Daniel Hickey</dc:creator>
  <cp:lastModifiedBy>Julie</cp:lastModifiedBy>
  <cp:revision>196</cp:revision>
  <dcterms:created xsi:type="dcterms:W3CDTF">2013-10-03T17:22:56Z</dcterms:created>
  <dcterms:modified xsi:type="dcterms:W3CDTF">2020-03-23T22:21:56Z</dcterms:modified>
</cp:coreProperties>
</file>